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33"/>
  </p:notesMasterIdLst>
  <p:sldIdLst>
    <p:sldId id="256" r:id="rId2"/>
    <p:sldId id="390" r:id="rId3"/>
    <p:sldId id="431" r:id="rId4"/>
    <p:sldId id="452" r:id="rId5"/>
    <p:sldId id="421" r:id="rId6"/>
    <p:sldId id="458" r:id="rId7"/>
    <p:sldId id="420" r:id="rId8"/>
    <p:sldId id="437" r:id="rId9"/>
    <p:sldId id="392" r:id="rId10"/>
    <p:sldId id="422" r:id="rId11"/>
    <p:sldId id="438" r:id="rId12"/>
    <p:sldId id="393" r:id="rId13"/>
    <p:sldId id="439" r:id="rId14"/>
    <p:sldId id="394" r:id="rId15"/>
    <p:sldId id="454" r:id="rId16"/>
    <p:sldId id="450" r:id="rId17"/>
    <p:sldId id="455" r:id="rId18"/>
    <p:sldId id="395" r:id="rId19"/>
    <p:sldId id="441" r:id="rId20"/>
    <p:sldId id="442" r:id="rId21"/>
    <p:sldId id="424" r:id="rId22"/>
    <p:sldId id="429" r:id="rId23"/>
    <p:sldId id="444" r:id="rId24"/>
    <p:sldId id="449" r:id="rId25"/>
    <p:sldId id="436" r:id="rId26"/>
    <p:sldId id="447" r:id="rId27"/>
    <p:sldId id="451" r:id="rId28"/>
    <p:sldId id="456" r:id="rId29"/>
    <p:sldId id="426" r:id="rId30"/>
    <p:sldId id="460" r:id="rId31"/>
    <p:sldId id="403" r:id="rId32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60" autoAdjust="0"/>
    <p:restoredTop sz="84526"/>
  </p:normalViewPr>
  <p:slideViewPr>
    <p:cSldViewPr snapToGrid="0" snapToObjects="1" showGuides="1">
      <p:cViewPr varScale="1">
        <p:scale>
          <a:sx n="130" d="100"/>
          <a:sy n="130" d="100"/>
        </p:scale>
        <p:origin x="208" y="224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eg>
</file>

<file path=ppt/media/image36.png>
</file>

<file path=ppt/media/image37.png>
</file>

<file path=ppt/media/image38.png>
</file>

<file path=ppt/media/image39.jpg>
</file>

<file path=ppt/media/image4.png>
</file>

<file path=ppt/media/image40.jpeg>
</file>

<file path=ppt/media/image41.jpg>
</file>

<file path=ppt/media/image42.jp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9966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538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8680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61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293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199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929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9118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0901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9170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768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727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65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058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784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slides</a:t>
            </a:r>
            <a:r>
              <a:rPr lang="en-US" baseline="0" dirty="0" smtClean="0"/>
              <a:t> and code available online – sit back and relax, remember you’re here today for a good cause, care about shelter animals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24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439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733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18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mtClean="0"/>
              <a:pPr marL="0" lvl="0" indent="0">
                <a:spcBef>
                  <a:spcPts val="0"/>
                </a:spcBef>
                <a:buSzPct val="25000"/>
                <a:buNone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457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7913"/>
            <a:ext cx="7772400" cy="53039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3252" y="2146429"/>
            <a:ext cx="4066505" cy="927806"/>
          </a:xfrm>
        </p:spPr>
        <p:txBody>
          <a:bodyPr>
            <a:normAutofit/>
          </a:bodyPr>
          <a:lstStyle>
            <a:lvl1pPr marL="0" indent="0" algn="ctr">
              <a:buNone/>
              <a:defRPr sz="2800" i="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Presenter Names Here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824414">
            <a:off x="-1894247" y="3883786"/>
            <a:ext cx="9144000" cy="298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448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0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87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778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title" hasCustomPrompt="1"/>
          </p:nvPr>
        </p:nvSpPr>
        <p:spPr>
          <a:xfrm>
            <a:off x="457200" y="0"/>
            <a:ext cx="8229600" cy="56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sz="14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marL="0" marR="0" lvl="0" indent="0" rtl="0">
              <a:lnSpc>
                <a:spcPct val="207142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cap="none" spc="300" baseline="0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TITLE</a:t>
            </a:r>
            <a:endParaRPr lang="en-US" sz="2800" b="1" i="0" u="none" strike="noStrike" cap="none" spc="300" baseline="0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6363347" y="4767263"/>
            <a:ext cx="2085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GB" dirty="0" smtClean="0"/>
              <a:t>17 May 2016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659164" y="4767263"/>
            <a:ext cx="2847975" cy="273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r>
              <a:rPr lang="en-US" dirty="0" smtClean="0"/>
              <a:t>bit.ly / joe_london_kaggle_2016a</a:t>
            </a:r>
            <a:endParaRPr dirty="0"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43279" y="4767263"/>
            <a:ext cx="561975" cy="2738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lvl1pPr marL="0" marR="0" indent="0" algn="l" rtl="0">
              <a:spcBef>
                <a:spcPts val="0"/>
              </a:spcBef>
              <a:buNone/>
              <a:defRPr sz="18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pPr marL="0" lvl="0" indent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C8A4197-7A9D-5842-BD4B-E3CFC351F8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671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738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9925" y="935584"/>
            <a:ext cx="4946875" cy="123380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740149" y="2346171"/>
            <a:ext cx="4946650" cy="11636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740150" y="3738563"/>
            <a:ext cx="4946650" cy="10287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326009" y="935584"/>
            <a:ext cx="0" cy="3831679"/>
          </a:xfrm>
          <a:prstGeom prst="line">
            <a:avLst/>
          </a:prstGeom>
          <a:ln w="57150" cmpd="sng">
            <a:solidFill>
              <a:srgbClr val="FBE91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3740150" y="2253605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3740150" y="3628358"/>
            <a:ext cx="495876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211138" y="935831"/>
            <a:ext cx="2913062" cy="1233488"/>
          </a:xfrm>
        </p:spPr>
        <p:txBody>
          <a:bodyPr>
            <a:normAutofit/>
          </a:bodyPr>
          <a:lstStyle>
            <a:lvl1pPr marL="0" indent="0" algn="ctr">
              <a:buNone/>
              <a:defRPr sz="4000" b="0" i="0"/>
            </a:lvl1pPr>
            <a:lvl2pPr marL="457200" indent="0" algn="ctr">
              <a:buNone/>
              <a:defRPr baseline="0"/>
            </a:lvl2pPr>
          </a:lstStyle>
          <a:p>
            <a:pPr lvl="0"/>
            <a:r>
              <a:rPr lang="en-US" dirty="0" smtClean="0"/>
              <a:t>Topic 1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6" hasCustomPrompt="1"/>
          </p:nvPr>
        </p:nvSpPr>
        <p:spPr>
          <a:xfrm>
            <a:off x="211138" y="2346723"/>
            <a:ext cx="2913062" cy="116324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2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7" hasCustomPrompt="1"/>
          </p:nvPr>
        </p:nvSpPr>
        <p:spPr>
          <a:xfrm>
            <a:off x="211138" y="3738563"/>
            <a:ext cx="2913062" cy="1028700"/>
          </a:xfrm>
        </p:spPr>
        <p:txBody>
          <a:bodyPr>
            <a:normAutofit/>
          </a:bodyPr>
          <a:lstStyle>
            <a:lvl1pPr marL="0" indent="0" algn="ctr">
              <a:buNone/>
              <a:defRPr sz="4000" baseline="0"/>
            </a:lvl1pPr>
          </a:lstStyle>
          <a:p>
            <a:pPr lvl="0"/>
            <a:r>
              <a:rPr lang="en-US" dirty="0" smtClean="0"/>
              <a:t>Topic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16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1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8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472"/>
          <p:cNvSpPr/>
          <p:nvPr userDrawn="1"/>
        </p:nvSpPr>
        <p:spPr>
          <a:xfrm>
            <a:off x="0" y="0"/>
            <a:ext cx="9144000" cy="654050"/>
          </a:xfrm>
          <a:prstGeom prst="rect">
            <a:avLst/>
          </a:prstGeom>
          <a:solidFill>
            <a:srgbClr val="FAE80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3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83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17 May 2016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bit.ly / joe_london_kaggle_2016a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C8A4197-7A9D-5842-BD4B-E3CFC351F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82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50000">
              <a:schemeClr val="bg1"/>
            </a:gs>
            <a:gs pos="100000">
              <a:schemeClr val="bg1">
                <a:lumMod val="85000"/>
                <a:alpha val="41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7100"/>
            <a:ext cx="8229600" cy="661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0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2" r:id="rId3"/>
    <p:sldLayoutId id="214748367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49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200" b="1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Courier New"/>
        <a:buChar char="o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hyperlink" Target="http://spatial.ly/2012/02/great-maps-ggplot2/" TargetMode="External"/><Relationship Id="rId5" Type="http://schemas.openxmlformats.org/officeDocument/2006/relationships/hyperlink" Target="https://www.facebook.com/notes/facebook-engineering/visualizing-friendships/469716398919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25.jpeg"/><Relationship Id="rId5" Type="http://schemas.openxmlformats.org/officeDocument/2006/relationships/image" Target="../media/image26.jpeg"/><Relationship Id="rId6" Type="http://schemas.openxmlformats.org/officeDocument/2006/relationships/image" Target="../media/image27.jpeg"/><Relationship Id="rId7" Type="http://schemas.openxmlformats.org/officeDocument/2006/relationships/image" Target="../media/image28.jpeg"/><Relationship Id="rId8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jpg"/><Relationship Id="rId3" Type="http://schemas.openxmlformats.org/officeDocument/2006/relationships/image" Target="../media/image35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3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4" Type="http://schemas.openxmlformats.org/officeDocument/2006/relationships/image" Target="../media/image41.jpg"/><Relationship Id="rId5" Type="http://schemas.openxmlformats.org/officeDocument/2006/relationships/image" Target="../media/image4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43.png"/><Relationship Id="rId5" Type="http://schemas.openxmlformats.org/officeDocument/2006/relationships/hyperlink" Target="http://bit.ly/londonr_crimemap" TargetMode="External"/><Relationship Id="rId6" Type="http://schemas.openxmlformats.org/officeDocument/2006/relationships/hyperlink" Target="http://bit.ly/1cYbZb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woobe" TargetMode="External"/><Relationship Id="rId4" Type="http://schemas.openxmlformats.org/officeDocument/2006/relationships/hyperlink" Target="http://github.com/h2oai/h2o-meetups" TargetMode="External"/><Relationship Id="rId5" Type="http://schemas.openxmlformats.org/officeDocument/2006/relationships/hyperlink" Target="http://www.h2o.ai/career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1683"/>
            <a:ext cx="7772400" cy="953650"/>
          </a:xfrm>
        </p:spPr>
        <p:txBody>
          <a:bodyPr>
            <a:normAutofit fontScale="90000"/>
          </a:bodyPr>
          <a:lstStyle/>
          <a:p>
            <a:r>
              <a:rPr lang="en-US" b="0" dirty="0" smtClean="0"/>
              <a:t>Kaggle Competitions, New Friends, New Skills and New Opportunities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17706" y="2037290"/>
            <a:ext cx="4240494" cy="181081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Jo-fai (Joe) Chow</a:t>
            </a:r>
          </a:p>
          <a:p>
            <a:r>
              <a:rPr lang="en-US" dirty="0" smtClean="0"/>
              <a:t>Data Scientist</a:t>
            </a:r>
            <a:endParaRPr lang="en-US" dirty="0"/>
          </a:p>
          <a:p>
            <a:r>
              <a:rPr lang="en-US" dirty="0" smtClean="0"/>
              <a:t>joe@h2o.ai</a:t>
            </a:r>
          </a:p>
          <a:p>
            <a:r>
              <a:rPr lang="en-US" dirty="0" smtClean="0"/>
              <a:t>@matlabulus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7000" y="1831445"/>
            <a:ext cx="2222500" cy="2222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62237" y="4546168"/>
            <a:ext cx="34195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Version 2 – </a:t>
            </a:r>
            <a:r>
              <a:rPr lang="en-US" dirty="0" smtClean="0"/>
              <a:t>Data </a:t>
            </a:r>
            <a:r>
              <a:rPr lang="en-US" dirty="0" smtClean="0"/>
              <a:t>Science </a:t>
            </a:r>
            <a:r>
              <a:rPr lang="en-US" dirty="0" smtClean="0"/>
              <a:t>Exeter Meetup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7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MATLAB to R/Python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36960292"/>
              </p:ext>
            </p:extLst>
          </p:nvPr>
        </p:nvGraphicFramePr>
        <p:xfrm>
          <a:off x="457200" y="1200150"/>
          <a:ext cx="8229600" cy="3312160"/>
        </p:xfrm>
        <a:graphic>
          <a:graphicData uri="http://schemas.openxmlformats.org/drawingml/2006/table">
            <a:tbl>
              <a:tblPr firstRow="1" bandRow="1"/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MATLAB</a:t>
                      </a:r>
                      <a:endParaRPr lang="en-US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Python</a:t>
                      </a:r>
                      <a:endParaRPr lang="en-US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</a:t>
                      </a:r>
                      <a:endParaRPr lang="en-US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Neural</a:t>
                      </a:r>
                      <a:r>
                        <a:rPr lang="en-US" b="0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Networks</a:t>
                      </a:r>
                      <a:endParaRPr lang="en-US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✔️</a:t>
                      </a:r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✔️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✔️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Random Forest</a:t>
                      </a:r>
                      <a:endParaRPr lang="en-US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✔️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✔️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✔️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SVM</a:t>
                      </a:r>
                      <a:endParaRPr lang="en-US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✔️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✔️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✔️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Other Machine</a:t>
                      </a:r>
                      <a:r>
                        <a:rPr lang="en-US" b="0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Learning Libraries</a:t>
                      </a:r>
                      <a:endParaRPr lang="en-US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Toolboxes</a:t>
                      </a:r>
                      <a:r>
                        <a:rPr lang="en-US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(commercial + open source)</a:t>
                      </a:r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Scikit-learn</a:t>
                      </a:r>
                      <a:r>
                        <a:rPr lang="en-US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and many more</a:t>
                      </a:r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CRAN, GitHub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(A LOT!)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Data Visualisation</a:t>
                      </a:r>
                      <a:endParaRPr lang="en-US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 wasn’t good at it anyway </a:t>
                      </a:r>
                      <a:r>
                        <a:rPr lang="is-IS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…</a:t>
                      </a:r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Matplotlib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(plus a lot more since then)</a:t>
                      </a:r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ggplot2</a:t>
                      </a:r>
                      <a:r>
                        <a:rPr lang="en-US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(WOW!)</a:t>
                      </a:r>
                    </a:p>
                    <a:p>
                      <a:pPr algn="ctr"/>
                      <a:r>
                        <a:rPr lang="en-US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(plus a lot more since then)</a:t>
                      </a:r>
                      <a:endParaRPr 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8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people do with R?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562529"/>
            <a:ext cx="4038600" cy="2669316"/>
          </a:xfrm>
        </p:spPr>
      </p:pic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8200" y="1890062"/>
            <a:ext cx="4038600" cy="2014251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508125" y="4310949"/>
            <a:ext cx="1936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James Cheshire, UCL</a:t>
            </a:r>
          </a:p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Link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94316" y="4310949"/>
            <a:ext cx="1946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Paul Butler, Facebook</a:t>
            </a:r>
          </a:p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hlinkClick r:id="rId5"/>
              </a:rPr>
              <a:t>Link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703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Filling the Skills Gap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More MOOC</a:t>
            </a:r>
          </a:p>
          <a:p>
            <a:pPr lvl="1"/>
            <a:r>
              <a:rPr lang="en-US" dirty="0" smtClean="0"/>
              <a:t>Machine Learning </a:t>
            </a:r>
          </a:p>
          <a:p>
            <a:pPr lvl="2"/>
            <a:r>
              <a:rPr lang="en-US" dirty="0" smtClean="0"/>
              <a:t>Andrew Ng (Coursera)</a:t>
            </a:r>
          </a:p>
          <a:p>
            <a:pPr lvl="1"/>
            <a:r>
              <a:rPr lang="en-US" dirty="0" smtClean="0"/>
              <a:t>Data Analysis</a:t>
            </a:r>
          </a:p>
          <a:p>
            <a:pPr lvl="2"/>
            <a:r>
              <a:rPr lang="en-US" dirty="0"/>
              <a:t>J</a:t>
            </a:r>
            <a:r>
              <a:rPr lang="en-US" dirty="0" smtClean="0"/>
              <a:t>eff Leek (Coursera)</a:t>
            </a:r>
          </a:p>
          <a:p>
            <a:pPr lvl="2"/>
            <a:r>
              <a:rPr lang="en-US" dirty="0"/>
              <a:t>R</a:t>
            </a:r>
            <a:endParaRPr lang="en-US" dirty="0" smtClean="0"/>
          </a:p>
          <a:p>
            <a:pPr lvl="1"/>
            <a:r>
              <a:rPr lang="en-US" dirty="0" smtClean="0"/>
              <a:t>Intro to Programming</a:t>
            </a:r>
          </a:p>
          <a:p>
            <a:pPr lvl="2"/>
            <a:r>
              <a:rPr lang="en-US" dirty="0" smtClean="0"/>
              <a:t>Dave Evans (Udacity)</a:t>
            </a:r>
          </a:p>
          <a:p>
            <a:pPr lvl="2"/>
            <a:r>
              <a:rPr lang="en-US" dirty="0" smtClean="0"/>
              <a:t>Python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Things I also picked up:</a:t>
            </a:r>
          </a:p>
          <a:p>
            <a:pPr lvl="1"/>
            <a:r>
              <a:rPr lang="en-US" dirty="0" smtClean="0"/>
              <a:t>Linux (Ubuntu)</a:t>
            </a:r>
          </a:p>
          <a:p>
            <a:pPr lvl="1"/>
            <a:r>
              <a:rPr lang="en-US" dirty="0" smtClean="0"/>
              <a:t>Git </a:t>
            </a:r>
          </a:p>
          <a:p>
            <a:pPr lvl="1"/>
            <a:r>
              <a:rPr lang="en-US" dirty="0" smtClean="0"/>
              <a:t>Cloud computing</a:t>
            </a:r>
          </a:p>
          <a:p>
            <a:pPr lvl="1"/>
            <a:r>
              <a:rPr lang="en-US" dirty="0" smtClean="0"/>
              <a:t>HTML / CSS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40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from other Kagglers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Continuous learning</a:t>
            </a:r>
          </a:p>
          <a:p>
            <a:pPr lvl="1"/>
            <a:r>
              <a:rPr lang="en-US" dirty="0" smtClean="0"/>
              <a:t>Kaggle’s forums and blogs.</a:t>
            </a:r>
          </a:p>
          <a:p>
            <a:pPr lvl="1"/>
            <a:r>
              <a:rPr lang="en-US" dirty="0" smtClean="0"/>
              <a:t>New tools and tricks.</a:t>
            </a:r>
          </a:p>
          <a:p>
            <a:pPr lvl="1"/>
            <a:r>
              <a:rPr lang="en-US" dirty="0" smtClean="0"/>
              <a:t>Many things you cannot learn from school.</a:t>
            </a:r>
          </a:p>
          <a:p>
            <a:pPr lvl="1"/>
            <a:r>
              <a:rPr lang="en-US" dirty="0" smtClean="0"/>
              <a:t>I am standing on the shoulders of many Kagglers.</a:t>
            </a:r>
          </a:p>
          <a:p>
            <a:pPr lvl="1"/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5800" y="1495023"/>
            <a:ext cx="4038600" cy="1121833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9000" y="2780072"/>
            <a:ext cx="1092200" cy="1358900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813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Project 1 – Crime Data Viz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281417"/>
            <a:ext cx="4038600" cy="3231541"/>
          </a:xfrm>
        </p:spPr>
      </p:pic>
      <p:sp>
        <p:nvSpPr>
          <p:cNvPr id="13" name="TextBox 12"/>
          <p:cNvSpPr txBox="1"/>
          <p:nvPr/>
        </p:nvSpPr>
        <p:spPr>
          <a:xfrm>
            <a:off x="1011300" y="4512958"/>
            <a:ext cx="3289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shiny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::runGitHub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("rApps", "woobe", </a:t>
            </a:r>
            <a:endParaRPr lang="en-US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                           subdir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= "crimemap")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3886" y="1200150"/>
            <a:ext cx="2567227" cy="3394075"/>
          </a:xfrm>
        </p:spPr>
      </p:pic>
      <p:sp>
        <p:nvSpPr>
          <p:cNvPr id="10" name="TextBox 9"/>
          <p:cNvSpPr txBox="1"/>
          <p:nvPr/>
        </p:nvSpPr>
        <p:spPr>
          <a:xfrm>
            <a:off x="5338449" y="4586283"/>
            <a:ext cx="2658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http://insidebigdata.com/2013/11/30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/</a:t>
            </a:r>
          </a:p>
          <a:p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visualization-week-crimemap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67300" y="889596"/>
            <a:ext cx="16482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Before I knew it </a:t>
            </a:r>
            <a:r>
              <a:rPr lang="is-IS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9823" y="889595"/>
            <a:ext cx="3243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Using R + crime data from data.gov.uk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57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0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Project 2 – Data Viz Contest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520025"/>
            <a:ext cx="4038600" cy="2754325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41283" y="911392"/>
            <a:ext cx="2852433" cy="33940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71921" y="4295956"/>
            <a:ext cx="30091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https://github.com/woobe/rugsmaps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9823" y="889595"/>
            <a:ext cx="3648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While I was obsessed with making maps </a:t>
            </a:r>
            <a:r>
              <a:rPr lang="is-IS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41283" y="4332449"/>
            <a:ext cx="324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http://blog.revolutionanalytics.com/2014/08</a:t>
            </a:r>
            <a:r>
              <a:rPr lang="en-US" sz="900" dirty="0" smtClean="0">
                <a:solidFill>
                  <a:schemeClr val="bg1">
                    <a:lumMod val="65000"/>
                  </a:schemeClr>
                </a:solidFill>
              </a:rPr>
              <a:t>/</a:t>
            </a:r>
          </a:p>
          <a:p>
            <a:r>
              <a:rPr lang="en-US" sz="900" dirty="0" smtClean="0">
                <a:solidFill>
                  <a:schemeClr val="bg1">
                    <a:lumMod val="65000"/>
                  </a:schemeClr>
                </a:solidFill>
              </a:rPr>
              <a:t>winner-for-revolution-analytics-user-group-map-contest.html</a:t>
            </a:r>
            <a:endParaRPr 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39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Project 3 – Colour Palette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6126" y="1200150"/>
            <a:ext cx="2442747" cy="3394075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79737" y="1339319"/>
            <a:ext cx="1660426" cy="20755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469" y="1323081"/>
            <a:ext cx="1800000" cy="180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89823" y="889595"/>
            <a:ext cx="30011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 am also obsessed with colours </a:t>
            </a:r>
            <a:r>
              <a:rPr lang="is-IS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76116" y="3504356"/>
            <a:ext cx="2800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https://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github.com/woobe/rPlotter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6956" y="4219079"/>
            <a:ext cx="2589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http://blog.revolutionanalytics.com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/</a:t>
            </a:r>
          </a:p>
          <a:p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2015/03/color-extraction-with-r.html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6354" y="889594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#TheDress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64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Project 4 – World Cup 2014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World Cup 2014 Correct Score Prediction</a:t>
            </a:r>
          </a:p>
          <a:p>
            <a:pPr lvl="1"/>
            <a:r>
              <a:rPr lang="en-US" dirty="0"/>
              <a:t>ML vs. my friends</a:t>
            </a:r>
          </a:p>
          <a:p>
            <a:pPr lvl="1"/>
            <a:r>
              <a:rPr lang="en-US" dirty="0"/>
              <a:t>10 out of 64 (15.6%)</a:t>
            </a:r>
          </a:p>
          <a:p>
            <a:pPr lvl="1"/>
            <a:r>
              <a:rPr lang="en-US" dirty="0"/>
              <a:t>Friends’ avg. = 4 (6.3%)</a:t>
            </a:r>
          </a:p>
          <a:p>
            <a:pPr lvl="1"/>
            <a:r>
              <a:rPr lang="en-US" dirty="0"/>
              <a:t>github.com/ woobe/wc2014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Euro 2016</a:t>
            </a:r>
          </a:p>
          <a:p>
            <a:pPr lvl="1"/>
            <a:r>
              <a:rPr lang="en-US" dirty="0" smtClean="0"/>
              <a:t>Collecting data right now</a:t>
            </a:r>
          </a:p>
          <a:p>
            <a:pPr lvl="1"/>
            <a:r>
              <a:rPr lang="en-US" dirty="0" smtClean="0"/>
              <a:t>github.com/woobe/ euro2016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776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Up Myself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Before Kaggle/MOOC</a:t>
            </a:r>
          </a:p>
          <a:p>
            <a:pPr lvl="1"/>
            <a:r>
              <a:rPr lang="en-US" dirty="0" smtClean="0"/>
              <a:t>I was drawing a circle around myself.</a:t>
            </a:r>
          </a:p>
          <a:p>
            <a:pPr lvl="1"/>
            <a:r>
              <a:rPr lang="en-US" dirty="0" smtClean="0"/>
              <a:t>Fear of change.</a:t>
            </a:r>
          </a:p>
          <a:p>
            <a:pPr lvl="1"/>
            <a:r>
              <a:rPr lang="en-US" dirty="0" smtClean="0"/>
              <a:t>Domain-specific problem solving.</a:t>
            </a:r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After Kaggle/MOOC</a:t>
            </a:r>
          </a:p>
          <a:p>
            <a:pPr lvl="1"/>
            <a:r>
              <a:rPr lang="en-US" dirty="0" smtClean="0"/>
              <a:t>Data-driven approach.</a:t>
            </a:r>
          </a:p>
          <a:p>
            <a:pPr lvl="1"/>
            <a:r>
              <a:rPr lang="en-US" dirty="0" smtClean="0"/>
              <a:t>Not a subject matter expert? No worries </a:t>
            </a:r>
            <a:r>
              <a:rPr lang="en-US" dirty="0" smtClean="0">
                <a:sym typeface="Wingdings"/>
              </a:rPr>
              <a:t></a:t>
            </a:r>
          </a:p>
          <a:p>
            <a:pPr lvl="1"/>
            <a:r>
              <a:rPr lang="en-US" dirty="0" smtClean="0">
                <a:sym typeface="Wingdings"/>
              </a:rPr>
              <a:t>Free to try new tools, to learn and to create.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8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Opportunities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LondonR</a:t>
            </a:r>
          </a:p>
          <a:p>
            <a:pPr lvl="1"/>
            <a:r>
              <a:rPr lang="en-US" dirty="0" smtClean="0"/>
              <a:t>First presentation outside water industry / academia.</a:t>
            </a:r>
          </a:p>
          <a:p>
            <a:pPr lvl="1"/>
            <a:r>
              <a:rPr lang="en-US" dirty="0" smtClean="0"/>
              <a:t>Very positive feedback.</a:t>
            </a:r>
          </a:p>
          <a:p>
            <a:pPr lvl="1"/>
            <a:r>
              <a:rPr lang="en-US" dirty="0" smtClean="0"/>
              <a:t>Led to other projects.</a:t>
            </a:r>
          </a:p>
          <a:p>
            <a:pPr lvl="1"/>
            <a:r>
              <a:rPr lang="en-US" dirty="0" smtClean="0"/>
              <a:t>bit.ly /londonr_crimemap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8200" y="1550987"/>
            <a:ext cx="4038600" cy="2692400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29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Civil Engineer → Data Scientist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2005 - 2015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Water Engineer</a:t>
            </a:r>
          </a:p>
          <a:p>
            <a:pPr lvl="1"/>
            <a:r>
              <a:rPr lang="en-US" dirty="0" smtClean="0"/>
              <a:t>Consultant for Utilities</a:t>
            </a:r>
          </a:p>
          <a:p>
            <a:pPr lvl="2"/>
            <a:r>
              <a:rPr lang="en-US" dirty="0" smtClean="0"/>
              <a:t>SEAMS (Sheffield)</a:t>
            </a:r>
          </a:p>
          <a:p>
            <a:pPr lvl="1"/>
            <a:r>
              <a:rPr lang="en-US" dirty="0" smtClean="0"/>
              <a:t>EngD Research</a:t>
            </a:r>
          </a:p>
          <a:p>
            <a:pPr lvl="2"/>
            <a:r>
              <a:rPr lang="en-US" dirty="0" smtClean="0"/>
              <a:t>University of </a:t>
            </a:r>
            <a:r>
              <a:rPr lang="en-US" dirty="0" smtClean="0"/>
              <a:t>Exeter</a:t>
            </a:r>
          </a:p>
          <a:p>
            <a:pPr lvl="2"/>
            <a:r>
              <a:rPr lang="en-US" dirty="0" smtClean="0"/>
              <a:t>XP Solutions (Newbury)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2015 - Present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Data Scientist</a:t>
            </a:r>
          </a:p>
          <a:p>
            <a:pPr lvl="1"/>
            <a:r>
              <a:rPr lang="en-US" dirty="0" smtClean="0"/>
              <a:t>UK Telecom</a:t>
            </a:r>
            <a:endParaRPr lang="en-US" dirty="0" smtClean="0"/>
          </a:p>
          <a:p>
            <a:pPr lvl="2"/>
            <a:r>
              <a:rPr lang="en-US" dirty="0" smtClean="0"/>
              <a:t>Virgin Media</a:t>
            </a:r>
          </a:p>
          <a:p>
            <a:pPr lvl="1"/>
            <a:r>
              <a:rPr lang="en-US" dirty="0" smtClean="0"/>
              <a:t>Silicon Valley</a:t>
            </a:r>
          </a:p>
          <a:p>
            <a:pPr lvl="2"/>
            <a:r>
              <a:rPr lang="en-US" dirty="0" smtClean="0"/>
              <a:t>Domino Data Lab</a:t>
            </a:r>
          </a:p>
          <a:p>
            <a:pPr lvl="2"/>
            <a:r>
              <a:rPr lang="en-US" dirty="0" smtClean="0"/>
              <a:t>H2O.ai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4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Opportunities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useR! 2014 (UCLA)</a:t>
            </a:r>
          </a:p>
          <a:p>
            <a:pPr lvl="1"/>
            <a:r>
              <a:rPr lang="en-US" dirty="0" smtClean="0"/>
              <a:t>Presented a poster.</a:t>
            </a:r>
          </a:p>
          <a:p>
            <a:pPr lvl="1"/>
            <a:r>
              <a:rPr lang="en-US" dirty="0" smtClean="0"/>
              <a:t>Met new friends.</a:t>
            </a:r>
          </a:p>
          <a:p>
            <a:pPr lvl="1"/>
            <a:r>
              <a:rPr lang="en-US" dirty="0" smtClean="0"/>
              <a:t>Life-changing event.</a:t>
            </a:r>
          </a:p>
          <a:p>
            <a:pPr lvl="1"/>
            <a:r>
              <a:rPr lang="en-US" dirty="0" smtClean="0"/>
              <a:t>github.com/ woobe/useR_2014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8200" y="1474945"/>
            <a:ext cx="4038600" cy="2844484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Friends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2000" y="2818609"/>
            <a:ext cx="2520000" cy="189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818609"/>
            <a:ext cx="2520000" cy="189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787400"/>
            <a:ext cx="2520000" cy="189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2000" y="814735"/>
            <a:ext cx="2520000" cy="189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6800" y="796139"/>
            <a:ext cx="2520000" cy="189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6800" y="2828229"/>
            <a:ext cx="2520000" cy="191679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51043" y="2055507"/>
            <a:ext cx="1926157" cy="461665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Ramnath Vaidyanathan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htmlwidgets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77776" y="3807007"/>
            <a:ext cx="1136103" cy="276999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DataRobot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477204" y="2954654"/>
            <a:ext cx="1136103" cy="646331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Nick @ DominoDataLab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29152" y="2914676"/>
            <a:ext cx="1812805" cy="461665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H2O.ai &amp;</a:t>
            </a:r>
          </a:p>
          <a:p>
            <a:r>
              <a:rPr lang="en-US" sz="1200" b="1" dirty="0" smtClean="0">
                <a:solidFill>
                  <a:schemeClr val="bg1"/>
                </a:solidFill>
              </a:rPr>
              <a:t>John Chambers!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67502" y="2009340"/>
            <a:ext cx="1136103" cy="276999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rOpenSci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03948" y="2105304"/>
            <a:ext cx="1136103" cy="276999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RStudio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6383" y="2914676"/>
            <a:ext cx="2063249" cy="461665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Matt Dowle</a:t>
            </a:r>
          </a:p>
          <a:p>
            <a:r>
              <a:rPr lang="en-US" sz="1200" b="1" dirty="0" smtClean="0">
                <a:solidFill>
                  <a:schemeClr val="bg1"/>
                </a:solidFill>
              </a:rPr>
              <a:t>data.table (also at H2O.ai)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744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Opportunities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First blog post about H2O</a:t>
            </a:r>
          </a:p>
          <a:p>
            <a:pPr lvl="1"/>
            <a:r>
              <a:rPr lang="en-US" dirty="0" smtClean="0"/>
              <a:t>Things to try after useR! – Part1: Deep Learning with H2O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8200" y="1272368"/>
            <a:ext cx="4038600" cy="3249638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536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Opportunities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Blog post about Domino and H2O</a:t>
            </a:r>
          </a:p>
          <a:p>
            <a:pPr lvl="1"/>
            <a:r>
              <a:rPr lang="en-US" dirty="0" smtClean="0"/>
              <a:t>I did it for fun. I did not have any expectation.</a:t>
            </a:r>
          </a:p>
          <a:p>
            <a:pPr lvl="1"/>
            <a:r>
              <a:rPr lang="en-US" dirty="0" smtClean="0"/>
              <a:t>It helped attract customers to both Domino and H2O.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96536" y="1200150"/>
            <a:ext cx="3141927" cy="3394075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48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Becoming a Data Scientist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681677"/>
            <a:ext cx="4038600" cy="1717348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8200" y="1640664"/>
            <a:ext cx="4038600" cy="2513047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89823" y="889595"/>
            <a:ext cx="16962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The leap of faith </a:t>
            </a:r>
            <a:r>
              <a:rPr lang="is-IS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19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London Kagglers Assemble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London Kaggle Meetup</a:t>
            </a:r>
          </a:p>
          <a:p>
            <a:pPr lvl="1"/>
            <a:r>
              <a:rPr lang="en-US" dirty="0" smtClean="0"/>
              <a:t>Sep 2015</a:t>
            </a:r>
          </a:p>
          <a:p>
            <a:pPr lvl="1"/>
            <a:r>
              <a:rPr lang="en-US" dirty="0" smtClean="0"/>
              <a:t>I met my Kaggle buddy Mickael </a:t>
            </a:r>
            <a:r>
              <a:rPr lang="en-US" dirty="0"/>
              <a:t>Le </a:t>
            </a:r>
            <a:r>
              <a:rPr lang="en-US" dirty="0" smtClean="0"/>
              <a:t>Gal</a:t>
            </a:r>
          </a:p>
          <a:p>
            <a:pPr lvl="1"/>
            <a:r>
              <a:rPr lang="en-US" dirty="0" smtClean="0"/>
              <a:t>He is a product data scientist at Tictrac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6762" y="1043315"/>
            <a:ext cx="1582738" cy="1582738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3986" y="2857460"/>
            <a:ext cx="3088290" cy="17371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90580" y="4145604"/>
            <a:ext cx="740825" cy="276999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Mickael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98906" y="4145604"/>
            <a:ext cx="521369" cy="276999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Joe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40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London Kagglers Assemble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200151"/>
            <a:ext cx="5352585" cy="339447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Rossmann Store Sales</a:t>
            </a:r>
          </a:p>
          <a:p>
            <a:pPr lvl="1"/>
            <a:r>
              <a:rPr lang="en-US" dirty="0" smtClean="0"/>
              <a:t>We got stuck at top 10% for a long period.</a:t>
            </a:r>
          </a:p>
          <a:p>
            <a:pPr lvl="1"/>
            <a:r>
              <a:rPr lang="en-US" dirty="0" smtClean="0"/>
              <a:t>Mickael had a breakthrough in feature engineering with 48 hours to go.</a:t>
            </a:r>
          </a:p>
          <a:p>
            <a:pPr lvl="1"/>
            <a:r>
              <a:rPr lang="en-US" dirty="0" smtClean="0"/>
              <a:t>I re-trained all models and completed model stacking just a few hours before the deadline (thanks to Domino Data Lab).</a:t>
            </a:r>
          </a:p>
          <a:p>
            <a:pPr lvl="1"/>
            <a:r>
              <a:rPr lang="en-US" dirty="0" smtClean="0"/>
              <a:t>Top 2% finish (our best result so far).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36208" y="1578677"/>
            <a:ext cx="2133600" cy="2419546"/>
          </a:xfrm>
        </p:spPr>
      </p:pic>
    </p:spTree>
    <p:extLst>
      <p:ext uri="{BB962C8B-B14F-4D97-AF65-F5344CB8AC3E}">
        <p14:creationId xmlns:p14="http://schemas.microsoft.com/office/powerpoint/2010/main" val="200135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Joining H2O.ai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5856" y="1910804"/>
            <a:ext cx="5400000" cy="194879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64352" y="831563"/>
            <a:ext cx="2438400" cy="41072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9823" y="889595"/>
            <a:ext cx="42450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call from Sri (CEO) just before Christmas 2015 </a:t>
            </a:r>
            <a:r>
              <a:rPr lang="is-IS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29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Opportunities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3358360"/>
            <a:ext cx="2748133" cy="1545825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6800" y="908443"/>
            <a:ext cx="2520000" cy="1933382"/>
          </a:xfrm>
        </p:spPr>
      </p:pic>
      <p:sp>
        <p:nvSpPr>
          <p:cNvPr id="11" name="TextBox 10"/>
          <p:cNvSpPr txBox="1"/>
          <p:nvPr/>
        </p:nvSpPr>
        <p:spPr>
          <a:xfrm>
            <a:off x="1169670" y="3541240"/>
            <a:ext cx="27066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bit.ly/joe_h2o_talk1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bit.ly/joe_h2o_talk2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bit.ly/joe_h2o_talk3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bit.ly/joe_h2o_talk4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is-I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… 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931364"/>
            <a:ext cx="2520000" cy="188754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85072" y="931364"/>
            <a:ext cx="2573856" cy="193039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772846" y="1333533"/>
            <a:ext cx="920818" cy="276999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LondonR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34564" y="1056534"/>
            <a:ext cx="1720066" cy="276999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PyData Amsterdam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87863" y="3541240"/>
            <a:ext cx="832265" cy="461665"/>
          </a:xfrm>
          <a:prstGeom prst="rect">
            <a:avLst/>
          </a:prstGeom>
          <a:solidFill>
            <a:schemeClr val="tx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London Kaggle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79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Direct</a:t>
            </a:r>
          </a:p>
          <a:p>
            <a:pPr lvl="1"/>
            <a:r>
              <a:rPr lang="en-US" dirty="0" smtClean="0"/>
              <a:t>Identify data science skills gap.</a:t>
            </a:r>
          </a:p>
          <a:p>
            <a:pPr lvl="1"/>
            <a:r>
              <a:rPr lang="en-US" dirty="0" smtClean="0"/>
              <a:t>Learn quickly from the community.</a:t>
            </a:r>
          </a:p>
          <a:p>
            <a:pPr lvl="1"/>
            <a:r>
              <a:rPr lang="en-US" dirty="0" smtClean="0"/>
              <a:t>Expand your network.</a:t>
            </a:r>
          </a:p>
          <a:p>
            <a:pPr lvl="1"/>
            <a:r>
              <a:rPr lang="en-US" dirty="0" smtClean="0"/>
              <a:t>Prepare yourself for real-life data challenges.</a:t>
            </a:r>
          </a:p>
          <a:p>
            <a:pPr lvl="1"/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Indirect</a:t>
            </a:r>
          </a:p>
          <a:p>
            <a:pPr lvl="1"/>
            <a:r>
              <a:rPr lang="en-US" dirty="0" smtClean="0"/>
              <a:t>You also learn non-ML skills along the way.</a:t>
            </a:r>
          </a:p>
          <a:p>
            <a:pPr lvl="1"/>
            <a:r>
              <a:rPr lang="en-US" dirty="0" smtClean="0"/>
              <a:t>You learn to build small data products (e.g. graph, web app, REST API) and help others gain insight.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579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Domino and H2O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848599"/>
            <a:ext cx="5400000" cy="40555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33520" y="2876076"/>
            <a:ext cx="1440000" cy="175648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53200" y="788436"/>
            <a:ext cx="1600640" cy="1756800"/>
          </a:xfrm>
          <a:prstGeom prst="rect">
            <a:avLst/>
          </a:prstGeom>
        </p:spPr>
      </p:pic>
      <p:sp>
        <p:nvSpPr>
          <p:cNvPr id="13" name="Frame 12"/>
          <p:cNvSpPr/>
          <p:nvPr/>
        </p:nvSpPr>
        <p:spPr>
          <a:xfrm>
            <a:off x="6633520" y="2108200"/>
            <a:ext cx="720000" cy="22860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ame 13"/>
          <p:cNvSpPr/>
          <p:nvPr/>
        </p:nvSpPr>
        <p:spPr>
          <a:xfrm>
            <a:off x="7366220" y="3390900"/>
            <a:ext cx="622080" cy="35071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13" idx="1"/>
          </p:cNvCxnSpPr>
          <p:nvPr/>
        </p:nvCxnSpPr>
        <p:spPr>
          <a:xfrm flipH="1" flipV="1">
            <a:off x="3378200" y="1663700"/>
            <a:ext cx="3255320" cy="5588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4" idx="1"/>
          </p:cNvCxnSpPr>
          <p:nvPr/>
        </p:nvCxnSpPr>
        <p:spPr>
          <a:xfrm flipH="1" flipV="1">
            <a:off x="3149600" y="2545236"/>
            <a:ext cx="4216620" cy="10210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6954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University of Exeter</a:t>
            </a:r>
          </a:p>
          <a:p>
            <a:pPr lvl="1"/>
            <a:r>
              <a:rPr lang="en-US" dirty="0" smtClean="0"/>
              <a:t>Prof. Dragan Savic</a:t>
            </a:r>
            <a:endParaRPr lang="en-US" dirty="0" smtClean="0"/>
          </a:p>
          <a:p>
            <a:r>
              <a:rPr lang="en-US" dirty="0" smtClean="0"/>
              <a:t>Mango </a:t>
            </a:r>
            <a:r>
              <a:rPr lang="en-US" dirty="0" smtClean="0"/>
              <a:t>Solutions</a:t>
            </a:r>
          </a:p>
          <a:p>
            <a:r>
              <a:rPr lang="en-US" dirty="0" smtClean="0"/>
              <a:t>RStudio</a:t>
            </a:r>
          </a:p>
          <a:p>
            <a:r>
              <a:rPr lang="en-US" dirty="0" smtClean="0"/>
              <a:t>Domino Data Lab</a:t>
            </a:r>
          </a:p>
          <a:p>
            <a:r>
              <a:rPr lang="en-US" dirty="0" smtClean="0"/>
              <a:t>H2O</a:t>
            </a:r>
            <a:r>
              <a:rPr lang="en-US" dirty="0" smtClean="0"/>
              <a:t>.ai</a:t>
            </a:r>
          </a:p>
          <a:p>
            <a:r>
              <a:rPr lang="en-US" dirty="0" smtClean="0"/>
              <a:t>London Kaggle Meetup Organisers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6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427" y="880974"/>
            <a:ext cx="2520000" cy="20164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8" r="8808"/>
          <a:stretch/>
        </p:blipFill>
        <p:spPr>
          <a:xfrm>
            <a:off x="6166800" y="2682863"/>
            <a:ext cx="2520000" cy="191176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3431458" y="3156155"/>
            <a:ext cx="1263205" cy="4058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997300" y="1562058"/>
            <a:ext cx="208422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LondonR Talk</a:t>
            </a:r>
          </a:p>
          <a:p>
            <a:r>
              <a:rPr lang="en-US" dirty="0" smtClean="0"/>
              <a:t>Crime Map Shiny App</a:t>
            </a:r>
          </a:p>
          <a:p>
            <a:r>
              <a:rPr lang="en-US" dirty="0" smtClean="0">
                <a:hlinkClick r:id="rId5"/>
              </a:rPr>
              <a:t>bit.ly/londonr_crimemap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293219" y="3628839"/>
            <a:ext cx="189827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LondonR Talk</a:t>
            </a:r>
          </a:p>
          <a:p>
            <a:r>
              <a:rPr lang="en-US" dirty="0" smtClean="0"/>
              <a:t>Domino API Endpoint</a:t>
            </a:r>
          </a:p>
          <a:p>
            <a:r>
              <a:rPr lang="en-US" dirty="0" smtClean="0">
                <a:hlinkClick r:id="rId6"/>
              </a:rPr>
              <a:t>bit.ly/1cYbZbF</a:t>
            </a:r>
            <a:endParaRPr lang="en-US" dirty="0" smtClean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2340077" y="2566219"/>
            <a:ext cx="2042350" cy="1166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7956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Contact</a:t>
            </a:r>
          </a:p>
          <a:p>
            <a:pPr lvl="1"/>
            <a:r>
              <a:rPr lang="en-US" dirty="0" smtClean="0"/>
              <a:t>joe@h2o.ai</a:t>
            </a:r>
          </a:p>
          <a:p>
            <a:pPr lvl="1"/>
            <a:r>
              <a:rPr lang="en-US" dirty="0" smtClean="0"/>
              <a:t>@matlabulous</a:t>
            </a:r>
          </a:p>
          <a:p>
            <a:pPr lvl="1"/>
            <a:r>
              <a:rPr lang="en-US" dirty="0" smtClean="0">
                <a:hlinkClick r:id="rId3"/>
              </a:rPr>
              <a:t>github.com/woobe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Links (All Slides)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github.com/h2oai/h2o-meetups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H2O in London</a:t>
            </a:r>
          </a:p>
          <a:p>
            <a:pPr lvl="1"/>
            <a:r>
              <a:rPr lang="en-US" dirty="0" smtClean="0"/>
              <a:t>Coming soon!</a:t>
            </a:r>
          </a:p>
          <a:p>
            <a:pPr lvl="2"/>
            <a:r>
              <a:rPr lang="en-US" dirty="0" smtClean="0"/>
              <a:t>Meetups</a:t>
            </a:r>
          </a:p>
          <a:p>
            <a:pPr lvl="2"/>
            <a:r>
              <a:rPr lang="en-US" dirty="0" smtClean="0"/>
              <a:t>Office</a:t>
            </a:r>
          </a:p>
          <a:p>
            <a:pPr lvl="1"/>
            <a:r>
              <a:rPr lang="en-US" dirty="0" smtClean="0"/>
              <a:t>We’re hiring!</a:t>
            </a:r>
          </a:p>
          <a:p>
            <a:pPr lvl="1"/>
            <a:r>
              <a:rPr lang="en-US" dirty="0" smtClean="0">
                <a:hlinkClick r:id="rId5"/>
              </a:rPr>
              <a:t>www.h2o.ai/careers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9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dirty="0" smtClean="0"/>
              <a:t>happened</a:t>
            </a:r>
            <a:endParaRPr lang="en-US" dirty="0"/>
          </a:p>
          <a:p>
            <a:pPr lvl="1"/>
            <a:r>
              <a:rPr lang="en-US" dirty="0" smtClean="0"/>
              <a:t>Things </a:t>
            </a:r>
            <a:r>
              <a:rPr lang="en-US" dirty="0"/>
              <a:t>I did since I started participating in Kaggle competitions.</a:t>
            </a:r>
          </a:p>
          <a:p>
            <a:pPr lvl="1"/>
            <a:r>
              <a:rPr lang="en-US" dirty="0" smtClean="0"/>
              <a:t>New opportunities </a:t>
            </a:r>
            <a:r>
              <a:rPr lang="en-US" dirty="0"/>
              <a:t>– results of new skills and </a:t>
            </a:r>
            <a:r>
              <a:rPr lang="en-US" dirty="0" smtClean="0"/>
              <a:t>friends.</a:t>
            </a:r>
            <a:endParaRPr lang="en-US" dirty="0"/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8200" y="1659818"/>
            <a:ext cx="4038600" cy="2474739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346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MOOC 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 of the first Massive Open Online Courses.</a:t>
            </a:r>
          </a:p>
          <a:p>
            <a:pPr lvl="1"/>
            <a:r>
              <a:rPr lang="en-US" dirty="0" smtClean="0"/>
              <a:t>Met some new friends.</a:t>
            </a:r>
          </a:p>
          <a:p>
            <a:pPr lvl="1"/>
            <a:r>
              <a:rPr lang="en-US" dirty="0" smtClean="0"/>
              <a:t>Decided to collaborate for fun.</a:t>
            </a:r>
          </a:p>
          <a:p>
            <a:pPr lvl="1"/>
            <a:r>
              <a:rPr lang="en-US" dirty="0" smtClean="0"/>
              <a:t>“How about Kaggle?”</a:t>
            </a:r>
          </a:p>
          <a:p>
            <a:pPr lvl="1"/>
            <a:r>
              <a:rPr lang="en-US" dirty="0" smtClean="0"/>
              <a:t>“What is Kaggle</a:t>
            </a:r>
            <a:r>
              <a:rPr lang="en-US" dirty="0"/>
              <a:t>?”</a:t>
            </a:r>
          </a:p>
          <a:p>
            <a:pPr lvl="1"/>
            <a:endParaRPr lang="en-US" dirty="0" smtClean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8200" y="1382712"/>
            <a:ext cx="4038600" cy="3028950"/>
          </a:xfr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3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Kaggle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World’s biggest predictive modelling competition platform</a:t>
            </a:r>
          </a:p>
          <a:p>
            <a:r>
              <a:rPr lang="en-US" dirty="0" smtClean="0"/>
              <a:t>560k members</a:t>
            </a:r>
          </a:p>
          <a:p>
            <a:r>
              <a:rPr lang="en-US" dirty="0" smtClean="0"/>
              <a:t>Competition types:</a:t>
            </a:r>
          </a:p>
          <a:p>
            <a:pPr lvl="1"/>
            <a:r>
              <a:rPr lang="en-US" dirty="0" smtClean="0"/>
              <a:t>Featured (prize)</a:t>
            </a:r>
          </a:p>
          <a:p>
            <a:pPr lvl="1"/>
            <a:r>
              <a:rPr lang="en-US" dirty="0" smtClean="0"/>
              <a:t>Recruitment</a:t>
            </a:r>
          </a:p>
          <a:p>
            <a:pPr lvl="1"/>
            <a:r>
              <a:rPr lang="en-US" dirty="0" smtClean="0"/>
              <a:t>Playground </a:t>
            </a:r>
          </a:p>
          <a:p>
            <a:pPr lvl="1"/>
            <a:r>
              <a:rPr lang="en-US" dirty="0" smtClean="0"/>
              <a:t>101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570640"/>
            <a:ext cx="4038600" cy="2653094"/>
          </a:xfrm>
        </p:spPr>
      </p:pic>
      <p:cxnSp>
        <p:nvCxnSpPr>
          <p:cNvPr id="10" name="Straight Arrow Connector 9"/>
          <p:cNvCxnSpPr/>
          <p:nvPr/>
        </p:nvCxnSpPr>
        <p:spPr>
          <a:xfrm flipV="1">
            <a:off x="2645664" y="3169920"/>
            <a:ext cx="2002536" cy="6705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0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Kaggle 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First time in my life</a:t>
            </a:r>
          </a:p>
          <a:p>
            <a:pPr lvl="1"/>
            <a:r>
              <a:rPr lang="en-US" dirty="0" smtClean="0"/>
              <a:t>Supervised learning</a:t>
            </a:r>
          </a:p>
          <a:p>
            <a:pPr lvl="2"/>
            <a:r>
              <a:rPr lang="en-US" dirty="0" smtClean="0"/>
              <a:t>Random Forest</a:t>
            </a:r>
          </a:p>
          <a:p>
            <a:pPr lvl="2"/>
            <a:r>
              <a:rPr lang="en-US" dirty="0" smtClean="0"/>
              <a:t>Support Vector Machine</a:t>
            </a:r>
          </a:p>
          <a:p>
            <a:pPr lvl="2"/>
            <a:r>
              <a:rPr lang="en-US" dirty="0" smtClean="0"/>
              <a:t>Neural Networks</a:t>
            </a:r>
          </a:p>
          <a:p>
            <a:pPr lvl="1"/>
            <a:r>
              <a:rPr lang="en-US" dirty="0" smtClean="0"/>
              <a:t>Train, Validate &amp; Predict.</a:t>
            </a:r>
          </a:p>
          <a:p>
            <a:pPr lvl="1"/>
            <a:r>
              <a:rPr lang="en-US" dirty="0" smtClean="0"/>
              <a:t>“Is it black magic?”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8430" y="1200150"/>
            <a:ext cx="2698140" cy="3394075"/>
          </a:xfr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4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Kaggle 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Problems</a:t>
            </a:r>
          </a:p>
          <a:p>
            <a:pPr lvl="1"/>
            <a:r>
              <a:rPr lang="en-US" dirty="0" smtClean="0"/>
              <a:t>“Hey Joe, you are a nice guy but we can’t work together.”</a:t>
            </a:r>
          </a:p>
          <a:p>
            <a:pPr lvl="1"/>
            <a:r>
              <a:rPr lang="en-US" dirty="0" smtClean="0"/>
              <a:t>“You love MATLAB so much. You even call yourself @matlabulous on twitter!”</a:t>
            </a:r>
          </a:p>
          <a:p>
            <a:pPr lvl="1"/>
            <a:r>
              <a:rPr lang="en-US" dirty="0" smtClean="0"/>
              <a:t>“We prefer R/Python.”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I kept using MATLAB</a:t>
            </a:r>
          </a:p>
          <a:p>
            <a:pPr lvl="1"/>
            <a:r>
              <a:rPr lang="en-US" dirty="0" smtClean="0"/>
              <a:t>Lone wolf</a:t>
            </a:r>
            <a:endParaRPr lang="en-US" dirty="0"/>
          </a:p>
          <a:p>
            <a:pPr lvl="1"/>
            <a:r>
              <a:rPr lang="en-US" dirty="0" smtClean="0"/>
              <a:t>No collaboration </a:t>
            </a:r>
            <a:r>
              <a:rPr lang="en-US" dirty="0" smtClean="0">
                <a:sym typeface="Wingdings"/>
              </a:rPr>
              <a:t>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8125" y="3175536"/>
            <a:ext cx="1079500" cy="1333500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46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Skills Gap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Obvious skills gap:</a:t>
            </a:r>
            <a:endParaRPr lang="is-IS"/>
          </a:p>
          <a:p>
            <a:pPr lvl="1"/>
            <a:r>
              <a:rPr lang="is-IS" smtClean="0"/>
              <a:t>Open-source </a:t>
            </a:r>
            <a:r>
              <a:rPr lang="is-IS" smtClean="0"/>
              <a:t>programming </a:t>
            </a:r>
            <a:r>
              <a:rPr lang="is-IS" smtClean="0"/>
              <a:t>langauges</a:t>
            </a:r>
          </a:p>
          <a:p>
            <a:pPr lvl="1"/>
            <a:r>
              <a:rPr lang="is-IS"/>
              <a:t>Machine learning </a:t>
            </a:r>
            <a:r>
              <a:rPr lang="is-IS" smtClean="0"/>
              <a:t>techniques</a:t>
            </a:r>
          </a:p>
          <a:p>
            <a:pPr lvl="1"/>
            <a:r>
              <a:rPr lang="is-IS" smtClean="0"/>
              <a:t>Collaboration</a:t>
            </a:r>
            <a:endParaRPr lang="is-IS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Kind of related</a:t>
            </a:r>
          </a:p>
          <a:p>
            <a:pPr lvl="1"/>
            <a:r>
              <a:rPr lang="en-US" dirty="0" smtClean="0"/>
              <a:t>Data visualisation</a:t>
            </a:r>
          </a:p>
          <a:p>
            <a:pPr lvl="1"/>
            <a:r>
              <a:rPr lang="en-US" dirty="0" smtClean="0"/>
              <a:t>Handling large datasets</a:t>
            </a:r>
          </a:p>
          <a:p>
            <a:pPr lvl="1"/>
            <a:r>
              <a:rPr lang="en-US" dirty="0" smtClean="0"/>
              <a:t>Explaining results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200151"/>
            <a:ext cx="8229600" cy="872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Courier New"/>
              <a:buChar char="o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That competition was a good wake up call.</a:t>
            </a:r>
            <a:endParaRPr lang="is-IS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A4197-7A9D-5842-BD4B-E3CFC351F87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02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1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BE91F"/>
      </a:accent3>
      <a:accent4>
        <a:srgbClr val="EB6615"/>
      </a:accent4>
      <a:accent5>
        <a:srgbClr val="C76402"/>
      </a:accent5>
      <a:accent6>
        <a:srgbClr val="B523B4"/>
      </a:accent6>
      <a:hlink>
        <a:srgbClr val="FF6B26"/>
      </a:hlink>
      <a:folHlink>
        <a:srgbClr val="DE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7288</TotalTime>
  <Words>1058</Words>
  <Application>Microsoft Macintosh PowerPoint</Application>
  <PresentationFormat>On-screen Show (16:9)</PresentationFormat>
  <Paragraphs>314</Paragraphs>
  <Slides>31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Calibri</vt:lpstr>
      <vt:lpstr>Courier New</vt:lpstr>
      <vt:lpstr>Times New Roman</vt:lpstr>
      <vt:lpstr>Wingdings</vt:lpstr>
      <vt:lpstr>Arial</vt:lpstr>
      <vt:lpstr>Custom Design</vt:lpstr>
      <vt:lpstr>Kaggle Competitions, New Friends, New Skills and New Opportunities</vt:lpstr>
      <vt:lpstr>Civil Engineer → Data Scientist</vt:lpstr>
      <vt:lpstr>About Domino and H2O</vt:lpstr>
      <vt:lpstr>About This Talk</vt:lpstr>
      <vt:lpstr>First MOOC Experience</vt:lpstr>
      <vt:lpstr>About Kaggle</vt:lpstr>
      <vt:lpstr>First Kaggle Experience</vt:lpstr>
      <vt:lpstr>First Kaggle Experience</vt:lpstr>
      <vt:lpstr>Identifying Skills Gap</vt:lpstr>
      <vt:lpstr>From MATLAB to R/Python</vt:lpstr>
      <vt:lpstr>What can people do with R?</vt:lpstr>
      <vt:lpstr>Filling the Skills Gap</vt:lpstr>
      <vt:lpstr>Learning from other Kagglers</vt:lpstr>
      <vt:lpstr>Side Project 1 – Crime Data Viz</vt:lpstr>
      <vt:lpstr>Side Project 2 – Data Viz Contest</vt:lpstr>
      <vt:lpstr>Side Project 3 – Colour Palette</vt:lpstr>
      <vt:lpstr>Side Project 4 – World Cup 2014</vt:lpstr>
      <vt:lpstr>Open Up Myself</vt:lpstr>
      <vt:lpstr>New Opportunities</vt:lpstr>
      <vt:lpstr>New Opportunities</vt:lpstr>
      <vt:lpstr>New Friends</vt:lpstr>
      <vt:lpstr>More Opportunities</vt:lpstr>
      <vt:lpstr>More Opportunities</vt:lpstr>
      <vt:lpstr>Becoming a Data Scientist</vt:lpstr>
      <vt:lpstr>London Kagglers Assemble</vt:lpstr>
      <vt:lpstr>London Kagglers Assemble</vt:lpstr>
      <vt:lpstr>Joining H2O.ai</vt:lpstr>
      <vt:lpstr>More Opportunities</vt:lpstr>
      <vt:lpstr>Summary of Benefits</vt:lpstr>
      <vt:lpstr>Big Thank You!</vt:lpstr>
      <vt:lpstr>Any Questions?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Chow, Jo</cp:lastModifiedBy>
  <cp:revision>411</cp:revision>
  <cp:lastPrinted>2016-01-16T20:46:46Z</cp:lastPrinted>
  <dcterms:created xsi:type="dcterms:W3CDTF">2015-09-15T15:26:47Z</dcterms:created>
  <dcterms:modified xsi:type="dcterms:W3CDTF">2016-06-15T09:55:02Z</dcterms:modified>
</cp:coreProperties>
</file>